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</p:sldMasterIdLst>
  <p:notesMasterIdLst>
    <p:notesMasterId r:id="rId33"/>
  </p:notesMasterIdLst>
  <p:sldIdLst>
    <p:sldId id="256" r:id="rId2"/>
    <p:sldId id="257" r:id="rId3"/>
    <p:sldId id="259" r:id="rId4"/>
    <p:sldId id="260" r:id="rId5"/>
    <p:sldId id="261" r:id="rId6"/>
    <p:sldId id="277" r:id="rId7"/>
    <p:sldId id="278" r:id="rId8"/>
    <p:sldId id="279" r:id="rId9"/>
    <p:sldId id="280" r:id="rId10"/>
    <p:sldId id="262" r:id="rId11"/>
    <p:sldId id="281" r:id="rId12"/>
    <p:sldId id="282" r:id="rId13"/>
    <p:sldId id="263" r:id="rId14"/>
    <p:sldId id="264" r:id="rId15"/>
    <p:sldId id="267" r:id="rId16"/>
    <p:sldId id="283" r:id="rId17"/>
    <p:sldId id="284" r:id="rId18"/>
    <p:sldId id="285" r:id="rId19"/>
    <p:sldId id="286" r:id="rId20"/>
    <p:sldId id="292" r:id="rId21"/>
    <p:sldId id="287" r:id="rId22"/>
    <p:sldId id="288" r:id="rId23"/>
    <p:sldId id="289" r:id="rId24"/>
    <p:sldId id="290" r:id="rId25"/>
    <p:sldId id="291" r:id="rId26"/>
    <p:sldId id="293" r:id="rId27"/>
    <p:sldId id="294" r:id="rId28"/>
    <p:sldId id="295" r:id="rId29"/>
    <p:sldId id="296" r:id="rId30"/>
    <p:sldId id="297" r:id="rId31"/>
    <p:sldId id="298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8"/>
    <p:restoredTop sz="94648"/>
  </p:normalViewPr>
  <p:slideViewPr>
    <p:cSldViewPr snapToGrid="0">
      <p:cViewPr>
        <p:scale>
          <a:sx n="146" d="100"/>
          <a:sy n="146" d="100"/>
        </p:scale>
        <p:origin x="848" y="2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307152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0e28bffb8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70e28bffb8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0e28bffb8_6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0e28bffb8_6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0e28bffb8_6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0e28bffb8_6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9127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0e28bffb8_6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0e28bffb8_6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8627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0e28bffb8_2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70e28bffb8_2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0e28bffb8_2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70e28bffb8_2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0e28bffb8_2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70e28bffb8_2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0e28bffb8_2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70e28bffb8_2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31794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0e28bffb8_2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70e28bffb8_2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70761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0e28bffb8_2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70e28bffb8_2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66842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0e28bffb8_2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70e28bffb8_2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5863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e28bffb8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70e28bffb8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0e28bffb8_2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70e28bffb8_2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24170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0e28bffb8_2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70e28bffb8_2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31354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0e28bffb8_2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70e28bffb8_2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42857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0e28bffb8_2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70e28bffb8_2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15296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0e28bffb8_2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70e28bffb8_2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80122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0e28bffb8_2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70e28bffb8_2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66551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0e28bffb8_2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70e28bffb8_2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57379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0e28bffb8_2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70e28bffb8_2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79754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0e28bffb8_2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70e28bffb8_2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74789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0e28bffb8_2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70e28bffb8_2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9447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0e28bffb8_2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70e28bffb8_2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0e28bffb8_2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70e28bffb8_2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33152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0e28bffb8_2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70e28bffb8_2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956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0e28bffb8_2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70e28bffb8_2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0e28bffb8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70e28bffb8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0e28bffb8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70e28bffb8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0707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0e28bffb8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70e28bffb8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6260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0e28bffb8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70e28bffb8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2629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0e28bffb8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70e28bffb8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1130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4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463778" y="1371600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2"/>
          </p:nvPr>
        </p:nvSpPr>
        <p:spPr>
          <a:xfrm>
            <a:off x="4648200" y="1200150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722313" y="3305175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3"/>
          </p:nvPr>
        </p:nvSpPr>
        <p:spPr>
          <a:xfrm>
            <a:off x="4645025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4"/>
          </p:nvPr>
        </p:nvSpPr>
        <p:spPr>
          <a:xfrm>
            <a:off x="4645025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ctrTitle"/>
          </p:nvPr>
        </p:nvSpPr>
        <p:spPr>
          <a:xfrm>
            <a:off x="685800" y="1198352"/>
            <a:ext cx="7772400" cy="157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419" dirty="0"/>
              <a:t>Progetto TIW – pure html</a:t>
            </a:r>
            <a:br>
              <a:rPr lang="es-419" dirty="0"/>
            </a:br>
            <a:r>
              <a:rPr lang="es-419" sz="4400" dirty="0"/>
              <a:t>Gestione di immagini</a:t>
            </a:r>
            <a:endParaRPr dirty="0"/>
          </a:p>
        </p:txBody>
      </p:sp>
      <p:sp>
        <p:nvSpPr>
          <p:cNvPr id="130" name="Google Shape;130;p25"/>
          <p:cNvSpPr txBox="1">
            <a:spLocks noGrp="1"/>
          </p:cNvSpPr>
          <p:nvPr>
            <p:ph type="subTitle" idx="1"/>
          </p:nvPr>
        </p:nvSpPr>
        <p:spPr>
          <a:xfrm>
            <a:off x="1371600" y="3157841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s-419" dirty="0"/>
              <a:t>Kevin Ziroldi – Matteo Volpari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>
            <a:spLocks noGrp="1"/>
          </p:cNvSpPr>
          <p:nvPr>
            <p:ph type="title"/>
          </p:nvPr>
        </p:nvSpPr>
        <p:spPr>
          <a:xfrm>
            <a:off x="457200" y="184825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 dirty="0"/>
              <a:t>Analisi requisiti</a:t>
            </a:r>
            <a:endParaRPr sz="3000" dirty="0"/>
          </a:p>
        </p:txBody>
      </p:sp>
      <p:sp>
        <p:nvSpPr>
          <p:cNvPr id="185" name="Google Shape;185;p31"/>
          <p:cNvSpPr txBox="1">
            <a:spLocks noGrp="1"/>
          </p:cNvSpPr>
          <p:nvPr>
            <p:ph type="body" idx="1"/>
          </p:nvPr>
        </p:nvSpPr>
        <p:spPr>
          <a:xfrm>
            <a:off x="345332" y="1227050"/>
            <a:ext cx="8453336" cy="3916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Pages (views), </a:t>
            </a:r>
            <a:r>
              <a:rPr lang="en-GB" sz="1600" b="1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view components</a:t>
            </a:r>
            <a:r>
              <a:rPr lang="en-GB" sz="16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1600" b="1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events</a:t>
            </a:r>
            <a:r>
              <a:rPr lang="en-GB" sz="16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1600" b="1" i="0" u="none" strike="noStrike" dirty="0">
                <a:solidFill>
                  <a:srgbClr val="8035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actions</a:t>
            </a:r>
            <a:endParaRPr lang="en-GB" sz="16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11430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Un’applicazione web consente la gestione di una galleria d’immagini. L’applicazione supporta </a:t>
            </a:r>
            <a:r>
              <a:rPr lang="it-IT" sz="1600" b="0" i="0" u="none" strike="noStrike" dirty="0">
                <a:solidFill>
                  <a:srgbClr val="8035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registr</a:t>
            </a:r>
            <a:r>
              <a:rPr lang="it-IT" sz="1600" b="0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azione</a:t>
            </a:r>
            <a:r>
              <a:rPr lang="it-IT" sz="1600" b="0" i="0" u="none" strike="noStrike" dirty="0">
                <a:solidFill>
                  <a:srgbClr val="8035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 </a:t>
            </a:r>
            <a:r>
              <a:rPr lang="it-IT" sz="1600" b="0" i="0" u="none" strike="noStrike" dirty="0">
                <a:solidFill>
                  <a:srgbClr val="8035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</a:t>
            </a:r>
            <a:r>
              <a:rPr lang="it-IT" sz="1600" b="0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gin</a:t>
            </a:r>
            <a:r>
              <a:rPr lang="it-IT" sz="1600" b="0" i="0" u="none" strike="noStrike" dirty="0">
                <a:solidFill>
                  <a:srgbClr val="8035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mediante una </a:t>
            </a:r>
            <a:r>
              <a:rPr lang="it-IT" sz="1600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pagina pubblica 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 </a:t>
            </a:r>
            <a:r>
              <a:rPr lang="it-IT" sz="1600" b="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opportune </a:t>
            </a:r>
            <a:r>
              <a:rPr lang="it-IT" sz="1600" b="0" i="0" u="none" strike="noStrike" dirty="0" err="1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form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La registrazione </a:t>
            </a:r>
            <a:r>
              <a:rPr lang="it-IT" sz="1600" b="0" i="0" u="none" strike="noStrike" dirty="0">
                <a:solidFill>
                  <a:srgbClr val="8035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controlla la validità sintattica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600" b="0" i="0" u="none" strike="noStrike" dirty="0">
                <a:solidFill>
                  <a:srgbClr val="8035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dell’indirizzo di email e l’uguaglianza tra i campi “password” e “ripeti password”. 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 registrazione</a:t>
            </a:r>
            <a:r>
              <a:rPr lang="it-IT" sz="1600" b="0" i="0" u="none" strike="noStrike" dirty="0">
                <a:solidFill>
                  <a:srgbClr val="8035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controlla l’</a:t>
            </a:r>
            <a:r>
              <a:rPr lang="it-IT" sz="1600" b="0" i="0" u="none" strike="noStrike" dirty="0" err="1">
                <a:solidFill>
                  <a:srgbClr val="8035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unicita</a:t>
            </a:r>
            <a:r>
              <a:rPr lang="it-IT" sz="1600" b="0" i="0" u="none" strike="noStrike" dirty="0">
                <a:solidFill>
                  <a:srgbClr val="8035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̀ dello username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 </a:t>
            </a:r>
          </a:p>
          <a:p>
            <a:pPr marL="11430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Ogni immagine è memorizzata come file nel file system del server su cui l’applicazione è rilasciata. Inoltre nella base di dati sono memorizzati i seguenti attributi: un titolo, una data di creazione, un testo descrittivo e il percorso del file dell’immagine nel file system del server. Le immagini sono associate all’utente che le carica. </a:t>
            </a:r>
          </a:p>
          <a:p>
            <a:pPr marL="11430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L’utente </a:t>
            </a:r>
            <a:r>
              <a:rPr lang="it-IT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puo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̀ </a:t>
            </a:r>
            <a:r>
              <a:rPr lang="it-IT" sz="1600" b="0" i="0" u="none" strike="noStrike" dirty="0">
                <a:solidFill>
                  <a:srgbClr val="8035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creare </a:t>
            </a:r>
            <a:r>
              <a:rPr lang="it-IT" sz="1600" b="0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album 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dalla </a:t>
            </a:r>
            <a:r>
              <a:rPr lang="it-IT" sz="1600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HOME PAGE 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 </a:t>
            </a:r>
            <a:r>
              <a:rPr lang="it-IT" sz="1600" b="0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associare </a:t>
            </a:r>
            <a:r>
              <a:rPr lang="it-IT" sz="1600" b="0" i="0" u="none" strike="noStrike" dirty="0">
                <a:solidFill>
                  <a:srgbClr val="8035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questi le </a:t>
            </a:r>
            <a:r>
              <a:rPr lang="it-IT" sz="1600" b="0" i="0" u="sng" strike="noStrike" dirty="0">
                <a:solidFill>
                  <a:srgbClr val="8035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proprie</a:t>
            </a:r>
            <a:r>
              <a:rPr lang="it-IT" sz="1600" b="0" i="0" u="none" strike="noStrike" dirty="0">
                <a:solidFill>
                  <a:srgbClr val="8035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immagini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Un album ha un titolo, il creatore e la data di creazione. La stessa immagine </a:t>
            </a:r>
            <a:r>
              <a:rPr lang="it-IT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puo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̀ appartenere a </a:t>
            </a:r>
            <a:r>
              <a:rPr lang="it-IT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piu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̀ di un album. Le immagini sono associate a uno o </a:t>
            </a:r>
            <a:r>
              <a:rPr lang="it-IT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piu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̀ commenti </a:t>
            </a:r>
            <a:r>
              <a:rPr lang="it-IT" sz="1600" b="0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inseriti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600" b="0" i="0" u="none" strike="noStrike" dirty="0">
                <a:solidFill>
                  <a:srgbClr val="8035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dagli utenti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(dal proprietario o da altri utenti). Un commento ha un testo e il nome dell’utente che lo ha creato. 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>
            <a:spLocks noGrp="1"/>
          </p:cNvSpPr>
          <p:nvPr>
            <p:ph type="body" idx="1"/>
          </p:nvPr>
        </p:nvSpPr>
        <p:spPr>
          <a:xfrm>
            <a:off x="262647" y="404791"/>
            <a:ext cx="8618706" cy="444240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algn="just">
              <a:spcBef>
                <a:spcPts val="0"/>
              </a:spcBef>
              <a:buNone/>
            </a:pP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Quando </a:t>
            </a:r>
            <a:r>
              <a:rPr lang="it-IT" sz="1600" b="0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l’utente accede all’HOME PAGE,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questa presenta l’</a:t>
            </a:r>
            <a:r>
              <a:rPr lang="it-IT" sz="1600" b="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elenco degli album che ha creato 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 </a:t>
            </a:r>
            <a:r>
              <a:rPr lang="it-IT" sz="1600" b="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l’elenco degli album creati da altri utenti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Entrambi gli elenchi sono ordinati per data di creazione decrescente. </a:t>
            </a:r>
          </a:p>
          <a:p>
            <a:pPr marL="11430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Quando </a:t>
            </a:r>
            <a:r>
              <a:rPr lang="it-IT" sz="1600" b="0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l’utente clicca su un album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che appare negli elenchi della HOME PAGE, appare la pagina </a:t>
            </a:r>
            <a:r>
              <a:rPr lang="it-IT" sz="1600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ALBUM PAGE 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che contiene inizialmente </a:t>
            </a:r>
            <a:r>
              <a:rPr lang="it-IT" sz="1600" b="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una tabella di una riga e cinque colonne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it-IT" sz="1600" b="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Ogni cella contiene una miniatura (</a:t>
            </a:r>
            <a:r>
              <a:rPr lang="it-IT" sz="1600" b="0" i="1" u="none" strike="noStrike" dirty="0" err="1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thumbnail</a:t>
            </a:r>
            <a:r>
              <a:rPr lang="it-IT" sz="1600" b="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 e il titolo dell’immagine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Se il numero di immagini non è un multiplo di 5 la tabella deve avere sempre 5 celle, lasciando quelle </a:t>
            </a:r>
            <a:r>
              <a:rPr lang="it-IT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piu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̀ a destra vuote. Le miniature sono ordinate da sinistra a destra per data decrescente. Se l’album contiene </a:t>
            </a:r>
            <a:r>
              <a:rPr lang="it-IT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piu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̀ di cinque immagini, sono disponibili comandi per vedere il precedente e successivo insieme di cinque immagini. Se la pagina ALBUM PAGE mostra il primo blocco d’immagini e ne esistono altre successive nell’ordinamento, compare a destra della riga il </a:t>
            </a:r>
            <a:r>
              <a:rPr lang="it-IT" sz="1600" b="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bottone SUCCESSIVE,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che </a:t>
            </a:r>
            <a:r>
              <a:rPr lang="it-IT" sz="1600" b="0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permette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600" b="0" i="0" u="none" strike="noStrike" dirty="0">
                <a:solidFill>
                  <a:srgbClr val="8035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 vedere le successive cinque immagini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Se la pagina ALBUM PAGE mostra l’ultimo blocco d’immagini e ne esistono altre precedenti nell’ordinamento, compare a sinistra della riga il </a:t>
            </a:r>
            <a:r>
              <a:rPr lang="it-IT" sz="1600" b="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bottone PRECEDENTI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che </a:t>
            </a:r>
            <a:r>
              <a:rPr lang="it-IT" sz="1600" b="0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permette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600" b="0" i="0" u="none" strike="noStrike" dirty="0">
                <a:solidFill>
                  <a:srgbClr val="8035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 vedere le cinque immagini precedenti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Se la pagina ALBUM PAGE mostra un blocco d’immagini e ne esistono altre precedenti e successive nell’ordinamento, compare a destra della riga il bottone SUCCESSIVE, che permette di vedere le successive cinque immagini, e a sinistra il bottone PRECEDENTI, che permette di vedere le cinque immagini precedenti. </a:t>
            </a:r>
          </a:p>
        </p:txBody>
      </p:sp>
    </p:spTree>
    <p:extLst>
      <p:ext uri="{BB962C8B-B14F-4D97-AF65-F5344CB8AC3E}">
        <p14:creationId xmlns:p14="http://schemas.microsoft.com/office/powerpoint/2010/main" val="1196733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>
            <a:spLocks noGrp="1"/>
          </p:cNvSpPr>
          <p:nvPr>
            <p:ph type="body" idx="1"/>
          </p:nvPr>
        </p:nvSpPr>
        <p:spPr>
          <a:xfrm>
            <a:off x="262647" y="275509"/>
            <a:ext cx="8618706" cy="444240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Quando </a:t>
            </a:r>
            <a:r>
              <a:rPr lang="it-IT" sz="1600" b="0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l’utente seleziona una miniatura,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una pagina </a:t>
            </a:r>
            <a:r>
              <a:rPr lang="it-IT" sz="1600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IMAGE PAGE 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mostra </a:t>
            </a:r>
            <a:r>
              <a:rPr lang="it-IT" sz="1600" b="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tutti i dati dell’immagine scelta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tra cui la stessa immagine a grandezza naturale e i commenti eventualmente presenti. La pagina mostra anche una </a:t>
            </a:r>
            <a:r>
              <a:rPr lang="it-IT" sz="1600" b="0" i="0" u="none" strike="noStrike" dirty="0" err="1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form</a:t>
            </a:r>
            <a:r>
              <a:rPr lang="it-IT" sz="1600" b="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per </a:t>
            </a:r>
            <a:r>
              <a:rPr lang="it-IT" sz="1600" b="0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aggiungere</a:t>
            </a:r>
            <a:r>
              <a:rPr lang="it-IT" sz="1600" b="0" i="0" u="none" strike="noStrike" dirty="0">
                <a:solidFill>
                  <a:srgbClr val="8035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un commento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 un </a:t>
            </a:r>
            <a:r>
              <a:rPr lang="it-IT" sz="1600" b="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bottone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per </a:t>
            </a:r>
            <a:r>
              <a:rPr lang="it-IT" sz="1600" b="0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cancellare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600" b="0" i="0" u="none" strike="noStrike" dirty="0">
                <a:solidFill>
                  <a:srgbClr val="8035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l’immagine e tutti i commenti</a:t>
            </a:r>
            <a:r>
              <a:rPr lang="it-IT" sz="1600" b="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 essa associati. Il bottone di cancellazione appare solo se l’immagine appartiene all’utente. L’invio del commento con un </a:t>
            </a:r>
            <a:r>
              <a:rPr lang="it-IT" sz="1600" b="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bottone INVIA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ripresenta la pagina IMAGE PAGE, con tutti i dati aggiornati della stessa immagine. </a:t>
            </a:r>
          </a:p>
          <a:p>
            <a:pPr marL="114300" indent="0">
              <a:buNone/>
            </a:pP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 pagina IMAGE PAGE contiene </a:t>
            </a:r>
            <a:r>
              <a:rPr lang="it-IT" sz="1600" b="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collegamenti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per tornare all’HOME PAGE e alla pagina ALBUM PAGE. La pagina ALBUM PAGE contiene un </a:t>
            </a:r>
            <a:r>
              <a:rPr lang="it-IT" sz="1600" b="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collegamento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per tornare all’HOME PAGE. L’applicazione consente il </a:t>
            </a:r>
            <a:r>
              <a:rPr lang="it-IT" sz="1600" b="0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log</a:t>
            </a:r>
            <a:r>
              <a:rPr lang="it-IT" sz="1600" b="0" i="0" u="none" strike="noStrike" dirty="0">
                <a:solidFill>
                  <a:srgbClr val="8035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out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dell’utente. </a:t>
            </a:r>
          </a:p>
        </p:txBody>
      </p:sp>
    </p:spTree>
    <p:extLst>
      <p:ext uri="{BB962C8B-B14F-4D97-AF65-F5344CB8AC3E}">
        <p14:creationId xmlns:p14="http://schemas.microsoft.com/office/powerpoint/2010/main" val="1572578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>
            <a:spLocks noGrp="1"/>
          </p:cNvSpPr>
          <p:nvPr>
            <p:ph type="title"/>
          </p:nvPr>
        </p:nvSpPr>
        <p:spPr>
          <a:xfrm>
            <a:off x="1143000" y="249492"/>
            <a:ext cx="6858000" cy="386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419" sz="3000" dirty="0"/>
              <a:t>Completamento delle specifiche</a:t>
            </a:r>
            <a:endParaRPr sz="3000" dirty="0"/>
          </a:p>
        </p:txBody>
      </p:sp>
      <p:sp>
        <p:nvSpPr>
          <p:cNvPr id="191" name="Google Shape;191;p32"/>
          <p:cNvSpPr txBox="1">
            <a:spLocks noGrp="1"/>
          </p:cNvSpPr>
          <p:nvPr>
            <p:ph type="body" idx="1"/>
          </p:nvPr>
        </p:nvSpPr>
        <p:spPr>
          <a:xfrm>
            <a:off x="114300" y="724820"/>
            <a:ext cx="8915400" cy="4260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Tutti i campi delle </a:t>
            </a:r>
            <a:r>
              <a:rPr lang="it-IT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form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sono obbligatori.</a:t>
            </a:r>
            <a:endParaRPr lang="it-IT" sz="1600" b="1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 pagina di default è quella che contiene la </a:t>
            </a:r>
            <a:r>
              <a:rPr lang="it-IT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form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di login e di </a:t>
            </a:r>
            <a:r>
              <a:rPr lang="it-IT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signup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algn="just" rtl="0">
              <a:spcBef>
                <a:spcPts val="0"/>
              </a:spcBef>
              <a:spcAft>
                <a:spcPts val="0"/>
              </a:spcAft>
            </a:pP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Quando un nuovo utente si registra, prima di accedere alla Home page, deve effettuare il login.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Un utente può loggarsi usando email e password oppure usando username e password.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È possibile eseguire il logout da ognuna delle pagine.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 l’utente non è loggato e tenta di accedere a una pagina diversa da quella di login, viene reindirizzato alla pagina di login.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 l’utente è loggato e prova ad eseguire un nuovo login o una nuova registrazione, viene fatto il logout automatico dall’utente precedente.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Un utente non può creare più album con lo stesso nome. </a:t>
            </a:r>
            <a:r>
              <a:rPr lang="it-IT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tenti diversi possono avere album con stesso nome.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 momento della creazione, un album può essere vuoto. È possibile aggiungere immagini dal proprio file system all’album dalla home page. È possibile aggiungere immagini già caricate in altri album ad nuovo album dalla image page.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Un utente può inserire, tra le immagini già presenti sul server, solamente le sue immagini. 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 l’immagine appartiene a più album, al momento della cancellazione, viene cancellata solo da un album.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419" sz="3000" dirty="0"/>
              <a:t>Application design</a:t>
            </a:r>
            <a:endParaRPr sz="3000" dirty="0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8C8311F-3B4A-A1D4-5769-C956D6B36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69" y="510777"/>
            <a:ext cx="9344658" cy="525697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419" sz="3000" dirty="0"/>
              <a:t>Components</a:t>
            </a:r>
            <a:endParaRPr sz="3000" dirty="0"/>
          </a:p>
        </p:txBody>
      </p:sp>
      <p:sp>
        <p:nvSpPr>
          <p:cNvPr id="266" name="Google Shape;266;p36"/>
          <p:cNvSpPr txBox="1">
            <a:spLocks noGrp="1"/>
          </p:cNvSpPr>
          <p:nvPr>
            <p:ph type="body" idx="1"/>
          </p:nvPr>
        </p:nvSpPr>
        <p:spPr>
          <a:xfrm>
            <a:off x="324051" y="1386784"/>
            <a:ext cx="43164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es-419" sz="1600" b="1" dirty="0">
                <a:latin typeface="Calibri" panose="020F0502020204030204" pitchFamily="34" charset="0"/>
                <a:cs typeface="Calibri" panose="020F0502020204030204" pitchFamily="34" charset="0"/>
              </a:rPr>
              <a:t>Model objects (Beans)</a:t>
            </a:r>
          </a:p>
          <a:p>
            <a:pPr marL="742950" lvl="1" indent="-28575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es-419" sz="1600" dirty="0">
                <a:latin typeface="Calibri" panose="020F0502020204030204" pitchFamily="34" charset="0"/>
                <a:cs typeface="Calibri" panose="020F0502020204030204" pitchFamily="34" charset="0"/>
              </a:rPr>
              <a:t>Album</a:t>
            </a:r>
          </a:p>
          <a:p>
            <a:pPr marL="742950" lvl="1" indent="-28575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es-419" sz="1600" dirty="0">
                <a:latin typeface="Calibri" panose="020F0502020204030204" pitchFamily="34" charset="0"/>
                <a:cs typeface="Calibri" panose="020F0502020204030204" pitchFamily="34" charset="0"/>
              </a:rPr>
              <a:t>Comment</a:t>
            </a:r>
          </a:p>
          <a:p>
            <a:pPr marL="742950" lvl="1" indent="-28575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es-419" sz="1600" dirty="0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</a:p>
          <a:p>
            <a:pPr marL="742950" lvl="1" indent="-28575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es-419" sz="1600" dirty="0">
                <a:latin typeface="Calibri" panose="020F0502020204030204" pitchFamily="34" charset="0"/>
                <a:cs typeface="Calibri" panose="020F0502020204030204" pitchFamily="34" charset="0"/>
              </a:rPr>
              <a:t>User</a:t>
            </a:r>
          </a:p>
          <a:p>
            <a:pPr marL="457200" lvl="1" indent="0">
              <a:lnSpc>
                <a:spcPct val="80000"/>
              </a:lnSpc>
              <a:spcBef>
                <a:spcPts val="0"/>
              </a:spcBef>
              <a:buSzPts val="1750"/>
              <a:buNone/>
            </a:pPr>
            <a:endParaRPr lang="es-419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es-419" sz="1600" b="1" dirty="0"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en-GB" sz="16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Access Objects (DAO)</a:t>
            </a:r>
          </a:p>
          <a:p>
            <a:pPr marL="800100" lvl="1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en-GB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AlbumDAO</a:t>
            </a:r>
            <a:endParaRPr lang="en-GB" sz="16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en-GB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findAlbumsByUserSorted</a:t>
            </a:r>
            <a:r>
              <a:rPr lang="en-GB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(int </a:t>
            </a:r>
            <a:r>
              <a:rPr lang="en-GB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userId</a:t>
            </a:r>
            <a:r>
              <a:rPr lang="en-GB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en-GB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findAlbumsOfOthersSorted</a:t>
            </a:r>
            <a:r>
              <a:rPr lang="en-GB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(int </a:t>
            </a:r>
            <a:r>
              <a:rPr lang="en-GB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userId</a:t>
            </a:r>
            <a:r>
              <a:rPr lang="en-GB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en-GB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findAlbumById</a:t>
            </a:r>
            <a:r>
              <a:rPr lang="en-GB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(int </a:t>
            </a:r>
            <a:r>
              <a:rPr lang="en-GB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albumId</a:t>
            </a:r>
            <a:r>
              <a:rPr lang="en-GB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en-GB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createAlbum</a:t>
            </a:r>
            <a:r>
              <a:rPr lang="en-GB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(String </a:t>
            </a:r>
            <a:r>
              <a:rPr lang="en-GB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albumTitle</a:t>
            </a:r>
            <a:r>
              <a:rPr lang="en-GB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int </a:t>
            </a:r>
            <a:r>
              <a:rPr lang="en-GB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userId</a:t>
            </a:r>
            <a:r>
              <a:rPr lang="en-GB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en-GB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getUserIdByAlbumId</a:t>
            </a:r>
            <a:r>
              <a:rPr lang="en-GB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(int </a:t>
            </a:r>
            <a:r>
              <a:rPr lang="en-GB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albumId</a:t>
            </a:r>
            <a:r>
              <a:rPr lang="en-GB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800100" lvl="1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en-GB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CommentDAO</a:t>
            </a:r>
            <a:endParaRPr lang="en-GB" sz="16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findCommentsByImageId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(int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imageId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addComment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(String content, int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userId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int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imageId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sz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getUsernameByCommentId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(int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commentId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457200" lvl="1" indent="0">
              <a:lnSpc>
                <a:spcPct val="80000"/>
              </a:lnSpc>
              <a:spcBef>
                <a:spcPts val="0"/>
              </a:spcBef>
              <a:buSzPts val="1750"/>
              <a:buNone/>
            </a:pPr>
            <a:endParaRPr lang="en-GB" sz="16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A51F1A-DACB-AFD5-9C3D-457477DDF5C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572000" y="1386784"/>
            <a:ext cx="4038600" cy="3394472"/>
          </a:xfrm>
        </p:spPr>
        <p:txBody>
          <a:bodyPr/>
          <a:lstStyle/>
          <a:p>
            <a:pPr marL="800100" lvl="1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en-GB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ImageDAO</a:t>
            </a:r>
            <a:endParaRPr lang="en-GB" sz="16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addNewImageToAlbum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(String title, String description, String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imagePath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int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albumId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findImageById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(int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imageId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sz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findImagesForAlbum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(int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albumId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deleteImageFromAlbum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(int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albumId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int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imageId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sz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getUserIdByImageId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(int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imageId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addExistingImageToAlbum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(int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albumId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int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imageId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sz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albumContainsImage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(int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albumId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int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imageId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800100" lvl="1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en-GB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UserDAO</a:t>
            </a:r>
            <a:endParaRPr lang="en-GB" sz="16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en-GB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checkCredentials</a:t>
            </a:r>
            <a:r>
              <a:rPr lang="en-GB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(String </a:t>
            </a:r>
            <a:r>
              <a:rPr lang="en-GB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usr</a:t>
            </a:r>
            <a:r>
              <a:rPr lang="en-GB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String </a:t>
            </a:r>
            <a:r>
              <a:rPr lang="en-GB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pwd</a:t>
            </a:r>
            <a:r>
              <a:rPr lang="en-GB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en-GB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getUserByUsername</a:t>
            </a:r>
            <a:r>
              <a:rPr lang="en-GB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(String username)</a:t>
            </a: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en-GB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getUserByEmail</a:t>
            </a:r>
            <a:r>
              <a:rPr lang="en-GB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(String email)</a:t>
            </a: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en-GB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registerUser</a:t>
            </a:r>
            <a:r>
              <a:rPr lang="en-GB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(String username, String email, String password)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419" sz="3000" dirty="0"/>
              <a:t>Components</a:t>
            </a:r>
            <a:endParaRPr sz="3000" dirty="0"/>
          </a:p>
        </p:txBody>
      </p:sp>
      <p:sp>
        <p:nvSpPr>
          <p:cNvPr id="267" name="Google Shape;267;p36"/>
          <p:cNvSpPr txBox="1">
            <a:spLocks noGrp="1"/>
          </p:cNvSpPr>
          <p:nvPr>
            <p:ph type="body" idx="2"/>
          </p:nvPr>
        </p:nvSpPr>
        <p:spPr>
          <a:xfrm>
            <a:off x="533400" y="1063228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GB" sz="1600" b="1" dirty="0"/>
              <a:t>Controllers (servlets)</a:t>
            </a:r>
          </a:p>
          <a:p>
            <a:pPr marL="742950" lvl="1" indent="-285750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</a:pPr>
            <a:r>
              <a:rPr lang="en-GB" sz="1600" dirty="0" err="1"/>
              <a:t>AddCommentToImage</a:t>
            </a:r>
            <a:endParaRPr lang="en-GB" sz="1600" dirty="0"/>
          </a:p>
          <a:p>
            <a:pPr marL="742950" lvl="1" indent="-285750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</a:pPr>
            <a:r>
              <a:rPr lang="en-GB" sz="1600" dirty="0" err="1"/>
              <a:t>AddExistingImageToAlbum</a:t>
            </a:r>
            <a:endParaRPr lang="en-GB" sz="1600" dirty="0"/>
          </a:p>
          <a:p>
            <a:pPr marL="742950" lvl="1" indent="-285750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</a:pPr>
            <a:r>
              <a:rPr lang="en-GB" sz="1600" dirty="0" err="1"/>
              <a:t>AddNewImageToAlbum</a:t>
            </a:r>
            <a:endParaRPr lang="en-GB" sz="1600" dirty="0"/>
          </a:p>
          <a:p>
            <a:pPr marL="742950" lvl="1" indent="-285750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</a:pPr>
            <a:r>
              <a:rPr lang="en-GB" sz="1600" dirty="0" err="1"/>
              <a:t>CheckLogin</a:t>
            </a:r>
            <a:endParaRPr lang="en-GB" sz="1600" dirty="0"/>
          </a:p>
          <a:p>
            <a:pPr marL="742950" lvl="1" indent="-285750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</a:pPr>
            <a:r>
              <a:rPr lang="en-GB" sz="1600" dirty="0" err="1"/>
              <a:t>CheckSignup</a:t>
            </a:r>
            <a:endParaRPr lang="en-GB" sz="1600" dirty="0"/>
          </a:p>
          <a:p>
            <a:pPr marL="742950" lvl="1" indent="-285750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</a:pPr>
            <a:r>
              <a:rPr lang="en-GB" sz="1600" dirty="0" err="1"/>
              <a:t>CreateAlbum</a:t>
            </a:r>
            <a:endParaRPr lang="en-GB" sz="1600" dirty="0"/>
          </a:p>
          <a:p>
            <a:pPr marL="742950" lvl="1" indent="-285750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</a:pPr>
            <a:r>
              <a:rPr lang="en-GB" sz="1600" dirty="0" err="1"/>
              <a:t>DeleteImageFromAlbum</a:t>
            </a:r>
            <a:endParaRPr lang="en-GB" sz="1600" dirty="0"/>
          </a:p>
          <a:p>
            <a:pPr marL="742950" lvl="1" indent="-285750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</a:pPr>
            <a:r>
              <a:rPr lang="en-GB" sz="1600" dirty="0" err="1"/>
              <a:t>DisplayImage</a:t>
            </a:r>
            <a:endParaRPr lang="en-GB" sz="1600" dirty="0"/>
          </a:p>
          <a:p>
            <a:pPr marL="742950" lvl="1" indent="-285750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</a:pPr>
            <a:r>
              <a:rPr lang="en-GB" sz="1600" dirty="0" err="1"/>
              <a:t>GoToAlbumPage</a:t>
            </a:r>
            <a:endParaRPr lang="en-GB" sz="1600" dirty="0"/>
          </a:p>
          <a:p>
            <a:pPr marL="742950" lvl="1" indent="-285750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</a:pPr>
            <a:r>
              <a:rPr lang="en-GB" sz="1600" dirty="0" err="1"/>
              <a:t>GoToHomePage</a:t>
            </a:r>
            <a:endParaRPr lang="en-GB" sz="1600" dirty="0"/>
          </a:p>
          <a:p>
            <a:pPr marL="742950" lvl="1" indent="-285750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</a:pPr>
            <a:r>
              <a:rPr lang="en-GB" sz="1600" dirty="0" err="1"/>
              <a:t>GoToImagePage</a:t>
            </a:r>
            <a:endParaRPr lang="en-GB" sz="1600" dirty="0"/>
          </a:p>
          <a:p>
            <a:pPr marL="742950" lvl="1" indent="-285750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</a:pPr>
            <a:r>
              <a:rPr lang="en-GB" sz="1600" dirty="0"/>
              <a:t>Logout</a:t>
            </a:r>
          </a:p>
          <a:p>
            <a:pPr marL="742950" lvl="1" indent="-285750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</a:pPr>
            <a:r>
              <a:rPr lang="en-GB" sz="1600" dirty="0" err="1"/>
              <a:t>ShowNextImages</a:t>
            </a:r>
            <a:endParaRPr lang="en-GB" sz="1600" dirty="0"/>
          </a:p>
          <a:p>
            <a:pPr marL="742950" lvl="1" indent="-285750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</a:pPr>
            <a:r>
              <a:rPr lang="en-GB" sz="1600" dirty="0" err="1"/>
              <a:t>ShowPreviousImages</a:t>
            </a:r>
            <a:endParaRPr lang="en-GB" sz="1600" dirty="0"/>
          </a:p>
        </p:txBody>
      </p:sp>
      <p:sp>
        <p:nvSpPr>
          <p:cNvPr id="2" name="Google Shape;267;p36">
            <a:extLst>
              <a:ext uri="{FF2B5EF4-FFF2-40B4-BE49-F238E27FC236}">
                <a16:creationId xmlns:a16="http://schemas.microsoft.com/office/drawing/2014/main" id="{0DFC7357-4948-F072-1CFE-10814D65D6DB}"/>
              </a:ext>
            </a:extLst>
          </p:cNvPr>
          <p:cNvSpPr txBox="1">
            <a:spLocks/>
          </p:cNvSpPr>
          <p:nvPr/>
        </p:nvSpPr>
        <p:spPr>
          <a:xfrm>
            <a:off x="4572000" y="1063228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>
              <a:lnSpc>
                <a:spcPct val="80000"/>
              </a:lnSpc>
              <a:spcBef>
                <a:spcPts val="350"/>
              </a:spcBef>
              <a:buSzPts val="1750"/>
            </a:pPr>
            <a:r>
              <a:rPr lang="en-US" sz="1600" b="1" dirty="0"/>
              <a:t>Views</a:t>
            </a:r>
            <a:r>
              <a:rPr lang="en-US" sz="1600" dirty="0"/>
              <a:t> (Templates)</a:t>
            </a:r>
          </a:p>
          <a:p>
            <a:pPr marL="742950" lvl="1" indent="-285750">
              <a:lnSpc>
                <a:spcPct val="80000"/>
              </a:lnSpc>
              <a:spcBef>
                <a:spcPts val="300"/>
              </a:spcBef>
              <a:buSzPts val="1500"/>
            </a:pPr>
            <a:r>
              <a:rPr lang="en-US" sz="1600" dirty="0" err="1"/>
              <a:t>login.html</a:t>
            </a:r>
            <a:endParaRPr lang="en-US" sz="1600" dirty="0"/>
          </a:p>
          <a:p>
            <a:pPr marL="742950" lvl="1" indent="-285750">
              <a:lnSpc>
                <a:spcPct val="80000"/>
              </a:lnSpc>
              <a:spcBef>
                <a:spcPts val="300"/>
              </a:spcBef>
              <a:buSzPts val="1500"/>
            </a:pPr>
            <a:r>
              <a:rPr lang="en-US" sz="1600" dirty="0" err="1"/>
              <a:t>home.hmtl</a:t>
            </a:r>
            <a:endParaRPr lang="en-US" sz="1600" dirty="0"/>
          </a:p>
          <a:p>
            <a:pPr marL="742950" lvl="1" indent="-285750">
              <a:lnSpc>
                <a:spcPct val="80000"/>
              </a:lnSpc>
              <a:spcBef>
                <a:spcPts val="300"/>
              </a:spcBef>
              <a:buSzPts val="1500"/>
            </a:pPr>
            <a:r>
              <a:rPr lang="en-US" sz="1600" dirty="0" err="1"/>
              <a:t>album.html</a:t>
            </a:r>
            <a:endParaRPr lang="en-US" sz="1600" dirty="0"/>
          </a:p>
          <a:p>
            <a:pPr marL="742950" lvl="1" indent="-285750">
              <a:lnSpc>
                <a:spcPct val="80000"/>
              </a:lnSpc>
              <a:spcBef>
                <a:spcPts val="300"/>
              </a:spcBef>
              <a:buSzPts val="1500"/>
            </a:pPr>
            <a:r>
              <a:rPr lang="en-US" sz="1600" dirty="0" err="1"/>
              <a:t>image.html</a:t>
            </a:r>
            <a:endParaRPr lang="en-US" sz="1600" dirty="0"/>
          </a:p>
          <a:p>
            <a:pPr marL="742950" lvl="1" indent="-285750">
              <a:lnSpc>
                <a:spcPct val="80000"/>
              </a:lnSpc>
              <a:spcBef>
                <a:spcPts val="300"/>
              </a:spcBef>
              <a:buSzPts val="1500"/>
            </a:pPr>
            <a:r>
              <a:rPr lang="en-US" sz="1600" dirty="0" err="1"/>
              <a:t>error.html</a:t>
            </a:r>
            <a:endParaRPr lang="en-US" sz="1600" b="1" dirty="0"/>
          </a:p>
          <a:p>
            <a:pPr marL="342900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en-US" sz="1600" b="1" dirty="0"/>
              <a:t>Filters</a:t>
            </a:r>
          </a:p>
          <a:p>
            <a:pPr marL="742950" lvl="1" indent="-285750">
              <a:lnSpc>
                <a:spcPct val="80000"/>
              </a:lnSpc>
              <a:spcBef>
                <a:spcPts val="300"/>
              </a:spcBef>
              <a:buSzPts val="1500"/>
            </a:pPr>
            <a:r>
              <a:rPr lang="en-US" sz="1600" dirty="0" err="1"/>
              <a:t>CheckUserLogged</a:t>
            </a:r>
            <a:endParaRPr lang="en-US" sz="1600" dirty="0"/>
          </a:p>
          <a:p>
            <a:pPr marL="342900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en-US" sz="1600" b="1" dirty="0"/>
              <a:t>Utils</a:t>
            </a:r>
          </a:p>
          <a:p>
            <a:pPr marL="742950" lvl="1" indent="-285750">
              <a:lnSpc>
                <a:spcPct val="80000"/>
              </a:lnSpc>
              <a:spcBef>
                <a:spcPts val="300"/>
              </a:spcBef>
              <a:buSzPts val="1500"/>
            </a:pPr>
            <a:r>
              <a:rPr lang="en-US" sz="1600" dirty="0" err="1"/>
              <a:t>ConnectionHandler</a:t>
            </a:r>
            <a:endParaRPr lang="en-US" sz="1600" dirty="0"/>
          </a:p>
          <a:p>
            <a:pPr marL="1200150" lvl="2" indent="-285750">
              <a:lnSpc>
                <a:spcPct val="80000"/>
              </a:lnSpc>
              <a:spcBef>
                <a:spcPts val="300"/>
              </a:spcBef>
              <a:buSzPts val="1500"/>
              <a:buFont typeface="Arial" panose="020B0604020202020204" pitchFamily="34" charset="0"/>
              <a:buChar char="•"/>
            </a:pPr>
            <a:r>
              <a:rPr lang="en-US" sz="1200" dirty="0" err="1"/>
              <a:t>getConnection</a:t>
            </a:r>
            <a:endParaRPr lang="en-US" sz="1200" dirty="0"/>
          </a:p>
          <a:p>
            <a:pPr marL="1200150" lvl="2" indent="-285750">
              <a:lnSpc>
                <a:spcPct val="80000"/>
              </a:lnSpc>
              <a:spcBef>
                <a:spcPts val="300"/>
              </a:spcBef>
              <a:buSzPts val="1500"/>
              <a:buFont typeface="Arial" panose="020B0604020202020204" pitchFamily="34" charset="0"/>
              <a:buChar char="•"/>
            </a:pPr>
            <a:r>
              <a:rPr lang="en-US" sz="1200" dirty="0" err="1"/>
              <a:t>closeConnection</a:t>
            </a:r>
            <a:endParaRPr lang="en-US" sz="1200" dirty="0"/>
          </a:p>
          <a:p>
            <a:pPr marL="742950" lvl="1" indent="-285750">
              <a:lnSpc>
                <a:spcPct val="80000"/>
              </a:lnSpc>
              <a:spcBef>
                <a:spcPts val="300"/>
              </a:spcBef>
              <a:buSzPts val="1500"/>
            </a:pPr>
            <a:r>
              <a:rPr lang="en-US" sz="1600" dirty="0" err="1"/>
              <a:t>ErrorHandler</a:t>
            </a:r>
            <a:endParaRPr lang="en-US" sz="1600" dirty="0"/>
          </a:p>
          <a:p>
            <a:pPr marL="1200150" lvl="2" indent="-285750">
              <a:lnSpc>
                <a:spcPct val="80000"/>
              </a:lnSpc>
              <a:spcBef>
                <a:spcPts val="300"/>
              </a:spcBef>
              <a:buSzPts val="1500"/>
              <a:buFont typeface="Arial"/>
              <a:buChar char="–"/>
            </a:pPr>
            <a:r>
              <a:rPr lang="en-US" sz="1200" dirty="0" err="1"/>
              <a:t>displayError</a:t>
            </a:r>
            <a:endParaRPr lang="en-US" sz="1200" dirty="0"/>
          </a:p>
          <a:p>
            <a:pPr marL="742950" lvl="1" indent="-285750">
              <a:lnSpc>
                <a:spcPct val="80000"/>
              </a:lnSpc>
              <a:spcBef>
                <a:spcPts val="300"/>
              </a:spcBef>
              <a:buSzPts val="1500"/>
            </a:pPr>
            <a:r>
              <a:rPr lang="en-US" sz="1600" dirty="0" err="1"/>
              <a:t>TemplateHandler</a:t>
            </a:r>
            <a:endParaRPr lang="en-US" sz="1600" dirty="0"/>
          </a:p>
          <a:p>
            <a:pPr marL="1200150" lvl="2" indent="-285750">
              <a:lnSpc>
                <a:spcPct val="80000"/>
              </a:lnSpc>
              <a:spcBef>
                <a:spcPts val="300"/>
              </a:spcBef>
              <a:buSzPts val="1500"/>
              <a:buFont typeface="Arial"/>
              <a:buChar char="–"/>
            </a:pPr>
            <a:r>
              <a:rPr lang="en-US" sz="1200" dirty="0" err="1"/>
              <a:t>getEngine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512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419" sz="3000" dirty="0"/>
              <a:t>Add comment</a:t>
            </a:r>
            <a:endParaRPr sz="3000" dirty="0"/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E4AFC7CA-19E1-3384-136C-F32065E61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0" y="1063228"/>
            <a:ext cx="7772400" cy="358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999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419" sz="3000" dirty="0"/>
              <a:t>Add existing image to album</a:t>
            </a:r>
            <a:endParaRPr sz="3000" dirty="0"/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57C6A5BB-482A-6983-3B84-978DF89C9C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7250" y="1154892"/>
            <a:ext cx="7429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30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419" sz="3000" dirty="0"/>
              <a:t>Add new image to album</a:t>
            </a:r>
            <a:endParaRPr sz="3000" dirty="0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47C44B9D-322C-DCA3-E4B7-34BFB6E860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7400" y="1230961"/>
            <a:ext cx="75692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56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646889" y="133754"/>
            <a:ext cx="7850222" cy="603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419" sz="3000" dirty="0"/>
              <a:t>Analisi dei dati</a:t>
            </a:r>
            <a:endParaRPr sz="3000" dirty="0"/>
          </a:p>
        </p:txBody>
      </p:sp>
      <p:sp>
        <p:nvSpPr>
          <p:cNvPr id="136" name="Google Shape;136;p26"/>
          <p:cNvSpPr txBox="1">
            <a:spLocks noGrp="1"/>
          </p:cNvSpPr>
          <p:nvPr>
            <p:ph type="body" idx="1"/>
          </p:nvPr>
        </p:nvSpPr>
        <p:spPr>
          <a:xfrm>
            <a:off x="0" y="659049"/>
            <a:ext cx="9144000" cy="448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b="1" i="0" u="none" strike="noStrike" dirty="0">
                <a:solidFill>
                  <a:srgbClr val="FB000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Entities</a:t>
            </a:r>
            <a:r>
              <a:rPr lang="en-AU" sz="16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AU" sz="1600" b="1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attributes</a:t>
            </a:r>
            <a:r>
              <a:rPr lang="en-AU" sz="16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AU" sz="1600" b="1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relationships </a:t>
            </a:r>
            <a:endParaRPr lang="en-AU" sz="16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Un’applicazione web consente la gestione di una galleria d’immagini. L’applicazione supporta registrazione e login mediante una pagina pubblica con opportune </a:t>
            </a:r>
            <a:r>
              <a:rPr lang="it-IT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form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La registrazione controlla la validit</a:t>
            </a:r>
            <a:r>
              <a:rPr lang="it-IT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à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sintattica dell’indirizzo di </a:t>
            </a:r>
            <a:r>
              <a:rPr lang="it-IT" sz="1600" b="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email 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 l’uguaglianza tra i campi “</a:t>
            </a:r>
            <a:r>
              <a:rPr lang="it-IT" sz="1600" b="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password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” e “ripeti password”. La registrazione controlla l’unicità dello username. </a:t>
            </a:r>
          </a:p>
          <a:p>
            <a:pPr marL="1143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Ogni </a:t>
            </a:r>
            <a:r>
              <a:rPr lang="it-IT" sz="1600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immagine 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è memorizzata come file nel file system del server su cui l’applicazione è rilasciata. Inoltre nella base di dati sono memorizzati i seguenti attributi: un </a:t>
            </a:r>
            <a:r>
              <a:rPr lang="it-IT" sz="1600" b="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titolo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una </a:t>
            </a:r>
            <a:r>
              <a:rPr lang="it-IT" sz="1600" b="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 di creazione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un </a:t>
            </a:r>
            <a:r>
              <a:rPr lang="it-IT" sz="1600" b="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testo descrittivo 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 il </a:t>
            </a:r>
            <a:r>
              <a:rPr lang="it-IT" sz="1600" b="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percorso del file 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dell’immagine nel file system del server. </a:t>
            </a:r>
            <a:r>
              <a:rPr lang="it-IT" sz="1600" b="0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Le immagini sono associate all’</a:t>
            </a:r>
            <a:r>
              <a:rPr lang="it-IT" sz="1600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utente</a:t>
            </a:r>
            <a:r>
              <a:rPr lang="it-IT" sz="1600" b="0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che le carica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143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L’utente </a:t>
            </a:r>
            <a:r>
              <a:rPr lang="it-IT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puo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̀ creare </a:t>
            </a:r>
            <a:r>
              <a:rPr lang="it-IT" sz="1600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album 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dalla HOME PAGE e </a:t>
            </a:r>
            <a:r>
              <a:rPr lang="it-IT" sz="1600" b="0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associare a questi le proprie immagini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Un album ha un </a:t>
            </a:r>
            <a:r>
              <a:rPr lang="it-IT" sz="1600" b="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titolo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il </a:t>
            </a:r>
            <a:r>
              <a:rPr lang="it-IT" sz="1600" b="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creatore 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 la </a:t>
            </a:r>
            <a:r>
              <a:rPr lang="it-IT" sz="1600" b="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 di creazione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La stessa immagine </a:t>
            </a:r>
            <a:r>
              <a:rPr lang="it-IT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puo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̀ appartenere a </a:t>
            </a:r>
            <a:r>
              <a:rPr lang="it-IT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piu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̀ di un album. Le immagini sono associate a uno o </a:t>
            </a:r>
            <a:r>
              <a:rPr lang="it-IT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piu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̀ commenti inseriti dagli utenti (dal proprietario o da altri utenti). Un </a:t>
            </a:r>
            <a:r>
              <a:rPr lang="it-IT" sz="1600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commento 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 un </a:t>
            </a:r>
            <a:r>
              <a:rPr lang="it-IT" sz="1600" b="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testo 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 il nome dell’utente che lo ha creato. </a:t>
            </a:r>
          </a:p>
          <a:p>
            <a:pPr marL="1143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Quando l’utente accede all’HOME PAGE, questa presenta l’elenco degli album che ha creato e l’elenco degli album creati da altri utenti. Entrambi gli elenchi sono ordinati per data di creazione decrescente. </a:t>
            </a:r>
            <a:endParaRPr lang="it-IT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419" sz="3000" dirty="0"/>
              <a:t>Check if the user is logged</a:t>
            </a:r>
            <a:endParaRPr sz="30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AE767C0-16B8-63EB-35A8-FA3DDC2512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9250" y="1491427"/>
            <a:ext cx="5905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48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419" sz="3000" dirty="0"/>
              <a:t>Check login</a:t>
            </a:r>
            <a:endParaRPr sz="3000" dirty="0"/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1CD6375C-A95A-577C-5006-02B831691F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2150" y="1063228"/>
            <a:ext cx="77597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2347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419" sz="3000" dirty="0"/>
              <a:t>Check signup</a:t>
            </a:r>
            <a:endParaRPr sz="30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9E2D1EF-75A5-F54F-56E5-61E47B029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0951" y="1174330"/>
            <a:ext cx="6982097" cy="357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448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419" sz="3000" dirty="0"/>
              <a:t>Create album</a:t>
            </a:r>
            <a:endParaRPr sz="3000" dirty="0"/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4E06433F-2A49-48DD-4DA2-3F1186146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5800" y="1308542"/>
            <a:ext cx="7772400" cy="296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79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419" sz="3000" dirty="0"/>
              <a:t>Delete image from album</a:t>
            </a:r>
            <a:endParaRPr sz="3000" dirty="0"/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27111878-ED3A-2535-7803-F75A5E01E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5576" y="1063228"/>
            <a:ext cx="6492847" cy="344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5734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419" sz="3000" dirty="0"/>
              <a:t>Display image</a:t>
            </a:r>
            <a:endParaRPr sz="3000" dirty="0"/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5C70B4EE-4E43-F42D-FDB5-84B245C7F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64469" y="1341883"/>
            <a:ext cx="5215062" cy="289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358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419" sz="3000" dirty="0"/>
              <a:t>Go to album page</a:t>
            </a:r>
            <a:endParaRPr sz="3000" dirty="0"/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17BCA6F0-F57C-C93C-0799-4BB71D21A9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1517" y="1063228"/>
            <a:ext cx="6860965" cy="363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649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419" sz="3000" dirty="0"/>
              <a:t>Go to home page</a:t>
            </a:r>
            <a:endParaRPr sz="3000" dirty="0"/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76B132CD-D5FF-D8E7-C2BE-A5BF6A921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5198" y="1063228"/>
            <a:ext cx="6033604" cy="378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70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419" sz="3000" dirty="0"/>
              <a:t>Go to image page</a:t>
            </a:r>
            <a:endParaRPr sz="3000" dirty="0"/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E27AFFDE-9A99-2F3B-C35F-1F29DFC3C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6549" y="1063228"/>
            <a:ext cx="6710901" cy="351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483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419" sz="3000" dirty="0"/>
              <a:t>Logout</a:t>
            </a:r>
            <a:endParaRPr sz="3000" dirty="0"/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2E1E1ECB-790E-423C-35AD-CEB8A13F3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47382" y="1292795"/>
            <a:ext cx="5649236" cy="305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09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>
            <a:spLocks noGrp="1"/>
          </p:cNvSpPr>
          <p:nvPr>
            <p:ph type="title"/>
          </p:nvPr>
        </p:nvSpPr>
        <p:spPr>
          <a:xfrm>
            <a:off x="583659" y="259823"/>
            <a:ext cx="7976681" cy="462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419" sz="3000" dirty="0"/>
              <a:t>Schema ER</a:t>
            </a:r>
            <a:endParaRPr sz="3000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C0727DA-CC54-7153-3E84-A076181AC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17025" y="976071"/>
            <a:ext cx="5109947" cy="390760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419" sz="3000" dirty="0"/>
              <a:t>Show next images</a:t>
            </a:r>
            <a:endParaRPr sz="3000" dirty="0"/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C5EA8E1C-F15F-5DDE-C783-786BB0207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4318" y="1169609"/>
            <a:ext cx="6635363" cy="346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747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419" sz="3000" dirty="0"/>
              <a:t>Show previous images</a:t>
            </a:r>
            <a:endParaRPr sz="3000" dirty="0"/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FACEBBC8-522F-3A59-CA25-08CB64901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5539" y="1198400"/>
            <a:ext cx="6752921" cy="346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55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457200" y="38885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419" dirty="0"/>
              <a:t>Schema logico</a:t>
            </a:r>
            <a:endParaRPr dirty="0"/>
          </a:p>
        </p:txBody>
      </p:sp>
      <p:sp>
        <p:nvSpPr>
          <p:cNvPr id="172" name="Google Shape;172;p29"/>
          <p:cNvSpPr txBox="1">
            <a:spLocks noGrp="1"/>
          </p:cNvSpPr>
          <p:nvPr>
            <p:ph type="body" idx="1"/>
          </p:nvPr>
        </p:nvSpPr>
        <p:spPr>
          <a:xfrm>
            <a:off x="457200" y="1564632"/>
            <a:ext cx="7697296" cy="263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User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GB" sz="1600" b="0" i="0" u="sng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user_id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username, email, password)</a:t>
            </a:r>
          </a:p>
          <a:p>
            <a:pPr marL="5080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Comment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GB" sz="1600" b="0" i="0" u="sng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comment_id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content, </a:t>
            </a:r>
            <a:r>
              <a:rPr lang="en-GB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user_id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image_id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5080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Comment</a:t>
            </a:r>
            <a:r>
              <a:rPr lang="en-GB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.user_id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lang="en-GB" sz="16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User</a:t>
            </a:r>
            <a:r>
              <a:rPr lang="en-GB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.user_id</a:t>
            </a:r>
            <a:endParaRPr lang="en-GB" sz="16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080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Comment</a:t>
            </a:r>
            <a:r>
              <a:rPr lang="en-GB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.image_id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lang="en-GB" sz="16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en-GB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.image_id</a:t>
            </a:r>
            <a:endParaRPr lang="en-GB" sz="16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080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GB" sz="1600" b="0" i="0" u="sng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image_id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image_title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image_creation_date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description, </a:t>
            </a:r>
            <a:r>
              <a:rPr lang="en-GB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file_path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5080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Album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GB" sz="1600" b="0" i="0" u="sng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album_id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album_title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album_creation_date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user_id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5080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Album</a:t>
            </a:r>
            <a:r>
              <a:rPr lang="en-GB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.user_id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lang="en-GB" sz="16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User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lang="en-GB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user_id</a:t>
            </a:r>
            <a:endParaRPr lang="en-GB" sz="16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080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Contains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GB" sz="1600" b="0" i="0" u="sng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image_id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1600" b="0" i="0" u="sng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album_id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5080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Contains</a:t>
            </a:r>
            <a:r>
              <a:rPr lang="en-GB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.image_id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lang="en-GB" sz="16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  <a:r>
              <a:rPr lang="en-GB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.image_id</a:t>
            </a:r>
            <a:endParaRPr lang="en-GB" sz="16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080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Contains</a:t>
            </a:r>
            <a:r>
              <a:rPr lang="en-GB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.album_id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lang="en-GB" sz="1600" b="1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Album</a:t>
            </a:r>
            <a:r>
              <a:rPr lang="en-GB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.album_id</a:t>
            </a:r>
            <a:endParaRPr lang="en-GB" sz="16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0800" indent="0">
              <a:buNone/>
            </a:pP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sz="1600" dirty="0">
              <a:latin typeface="Calibri" panose="020F0502020204030204" pitchFamily="34" charset="0"/>
              <a:ea typeface="Courier New"/>
              <a:cs typeface="Calibri" panose="020F0502020204030204" pitchFamily="34" charset="0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>
            <a:spLocks noGrp="1"/>
          </p:cNvSpPr>
          <p:nvPr>
            <p:ph type="title"/>
          </p:nvPr>
        </p:nvSpPr>
        <p:spPr>
          <a:xfrm>
            <a:off x="457200" y="517263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419" sz="3000" dirty="0"/>
              <a:t>Album</a:t>
            </a: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2A4C9B-6EDB-A135-F078-FD51123D63C8}"/>
              </a:ext>
            </a:extLst>
          </p:cNvPr>
          <p:cNvSpPr txBox="1"/>
          <p:nvPr/>
        </p:nvSpPr>
        <p:spPr>
          <a:xfrm>
            <a:off x="909536" y="1866655"/>
            <a:ext cx="73249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CREATE TABLE `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Album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 (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album_id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 int NOT NULL AUTO_INCREMENT,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album_title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 varchar(200) NOT NULL,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album_creation_date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 date NOT NULL,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 int NOT NULL,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PRIMARY KEY (`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album_id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`),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KEY 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user_id_fk_idx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 (`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`),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CONSTRAINT 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user_fk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 FOREIGN KEY (`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`) REFERENCES `User` (`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`) ON DELETE CASCADE ON UPDATE CASCADE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>
            <a:spLocks noGrp="1"/>
          </p:cNvSpPr>
          <p:nvPr>
            <p:ph type="title"/>
          </p:nvPr>
        </p:nvSpPr>
        <p:spPr>
          <a:xfrm>
            <a:off x="457200" y="39286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419" sz="3000" dirty="0"/>
              <a:t>Comment</a:t>
            </a: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2A4C9B-6EDB-A135-F078-FD51123D63C8}"/>
              </a:ext>
            </a:extLst>
          </p:cNvPr>
          <p:cNvSpPr txBox="1"/>
          <p:nvPr/>
        </p:nvSpPr>
        <p:spPr>
          <a:xfrm>
            <a:off x="909536" y="1428910"/>
            <a:ext cx="732492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CREATE TABLE `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Comment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 (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comment_id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 int NOT NULL AUTO_INCREMENT,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`content` varchar(500) NOT NULL,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 int NOT NULL,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 int NOT NULL,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PRIMARY KEY (`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comment_id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`),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KEY 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user_id_fk_idx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 (`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`),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KEY 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image_fk_idx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 (`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`),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CONSTRAINT 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image_fk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 FOREIGN KEY (`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`) REFERENCES `Image` (`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`) ON DELETE CASCADE ON UPDATE CASCADE,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CONSTRAINT 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user_id_fk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 FOREIGN KEY (`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`) REFERENCES `User` (`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`) ON DELETE CASCADE ON UPDATE CASCADE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61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>
            <a:spLocks noGrp="1"/>
          </p:cNvSpPr>
          <p:nvPr>
            <p:ph type="title"/>
          </p:nvPr>
        </p:nvSpPr>
        <p:spPr>
          <a:xfrm>
            <a:off x="457200" y="503567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419" sz="3000" dirty="0"/>
              <a:t>Contains</a:t>
            </a: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2A4C9B-6EDB-A135-F078-FD51123D63C8}"/>
              </a:ext>
            </a:extLst>
          </p:cNvPr>
          <p:cNvSpPr txBox="1"/>
          <p:nvPr/>
        </p:nvSpPr>
        <p:spPr>
          <a:xfrm>
            <a:off x="909536" y="1711012"/>
            <a:ext cx="73249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CREATE TABLE `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Contains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 (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 int NOT NULL,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album_id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 int NOT NULL,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PRIMARY KEY (`image_id`,`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album_id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`),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KEY 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album_id_fk_idx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 (`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album_id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`),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CONSTRAINT 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album_id_fk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 FOREIGN KEY (`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album_id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`) REFERENCES `Album` (`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album_id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`) ON DELETE CASCADE ON UPDATE CASCADE,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CONSTRAINT 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image_id_fk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 FOREIGN KEY (`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`) REFERENCES `Image` (`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`) ON DELETE CASCADE ON UPDATE CASCADE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151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>
            <a:spLocks noGrp="1"/>
          </p:cNvSpPr>
          <p:nvPr>
            <p:ph type="title"/>
          </p:nvPr>
        </p:nvSpPr>
        <p:spPr>
          <a:xfrm>
            <a:off x="457200" y="57562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419" sz="3000" dirty="0"/>
              <a:t>Image</a:t>
            </a: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2A4C9B-6EDB-A135-F078-FD51123D63C8}"/>
              </a:ext>
            </a:extLst>
          </p:cNvPr>
          <p:cNvSpPr txBox="1"/>
          <p:nvPr/>
        </p:nvSpPr>
        <p:spPr>
          <a:xfrm>
            <a:off x="909536" y="1886110"/>
            <a:ext cx="73249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CREATE TABLE `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 (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 int NOT NULL AUTO_INCREMENT,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image_title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 varchar(45) NOT NULL,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image_creation_date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 date NOT NULL,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`description` varchar(500) NOT NULL,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file_path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 varchar(260) NOT NULL,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PRIMARY KEY (`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90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>
            <a:spLocks noGrp="1"/>
          </p:cNvSpPr>
          <p:nvPr>
            <p:ph type="title"/>
          </p:nvPr>
        </p:nvSpPr>
        <p:spPr>
          <a:xfrm>
            <a:off x="457200" y="556174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419" sz="3000" dirty="0"/>
              <a:t>User</a:t>
            </a: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2A4C9B-6EDB-A135-F078-FD51123D63C8}"/>
              </a:ext>
            </a:extLst>
          </p:cNvPr>
          <p:cNvSpPr txBox="1"/>
          <p:nvPr/>
        </p:nvSpPr>
        <p:spPr>
          <a:xfrm>
            <a:off x="909536" y="1934748"/>
            <a:ext cx="73249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CREATE TABLE `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 (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 int NOT NULL AUTO_INCREMENT,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`username` varchar(45) NOT NULL,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`email` varchar(100) NOT NULL,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`password` varchar(30) NOT NULL,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PRIMARY KEY (`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`),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UNIQUE KEY `username` (`username`),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UNIQUE KEY `email` (`email`)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810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1506</TotalTime>
  <Words>1968</Words>
  <Application>Microsoft Macintosh PowerPoint</Application>
  <PresentationFormat>On-screen Show (16:9)</PresentationFormat>
  <Paragraphs>172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Courier New</vt:lpstr>
      <vt:lpstr>Office Theme</vt:lpstr>
      <vt:lpstr>Progetto TIW – pure html Gestione di immagini</vt:lpstr>
      <vt:lpstr>Analisi dei dati</vt:lpstr>
      <vt:lpstr>Schema ER</vt:lpstr>
      <vt:lpstr>Schema logico</vt:lpstr>
      <vt:lpstr>Album</vt:lpstr>
      <vt:lpstr>Comment</vt:lpstr>
      <vt:lpstr>Contains</vt:lpstr>
      <vt:lpstr>Image</vt:lpstr>
      <vt:lpstr>User</vt:lpstr>
      <vt:lpstr>Analisi requisiti</vt:lpstr>
      <vt:lpstr>PowerPoint Presentation</vt:lpstr>
      <vt:lpstr>PowerPoint Presentation</vt:lpstr>
      <vt:lpstr>Completamento delle specifiche</vt:lpstr>
      <vt:lpstr>Application design</vt:lpstr>
      <vt:lpstr>Components</vt:lpstr>
      <vt:lpstr>Components</vt:lpstr>
      <vt:lpstr>Add comment</vt:lpstr>
      <vt:lpstr>Add existing image to album</vt:lpstr>
      <vt:lpstr>Add new image to album</vt:lpstr>
      <vt:lpstr>Check if the user is logged</vt:lpstr>
      <vt:lpstr>Check login</vt:lpstr>
      <vt:lpstr>Check signup</vt:lpstr>
      <vt:lpstr>Create album</vt:lpstr>
      <vt:lpstr>Delete image from album</vt:lpstr>
      <vt:lpstr>Display image</vt:lpstr>
      <vt:lpstr>Go to album page</vt:lpstr>
      <vt:lpstr>Go to home page</vt:lpstr>
      <vt:lpstr>Go to image page</vt:lpstr>
      <vt:lpstr>Logout</vt:lpstr>
      <vt:lpstr>Show next images</vt:lpstr>
      <vt:lpstr>Show previous images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Esercizio Gestione spese di trasferta: progettazione</dc:title>
  <cp:lastModifiedBy>Kevin Ziroldi</cp:lastModifiedBy>
  <cp:revision>77</cp:revision>
  <dcterms:modified xsi:type="dcterms:W3CDTF">2024-06-12T18:46:12Z</dcterms:modified>
</cp:coreProperties>
</file>